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18" r:id="rId3"/>
    <p:sldId id="262" r:id="rId4"/>
    <p:sldId id="291" r:id="rId5"/>
    <p:sldId id="264" r:id="rId6"/>
    <p:sldId id="265" r:id="rId7"/>
    <p:sldId id="266" r:id="rId8"/>
    <p:sldId id="268" r:id="rId9"/>
    <p:sldId id="269" r:id="rId10"/>
    <p:sldId id="270" r:id="rId11"/>
    <p:sldId id="293" r:id="rId12"/>
    <p:sldId id="294" r:id="rId13"/>
    <p:sldId id="295" r:id="rId14"/>
    <p:sldId id="272" r:id="rId15"/>
    <p:sldId id="309" r:id="rId16"/>
    <p:sldId id="271" r:id="rId17"/>
    <p:sldId id="267" r:id="rId18"/>
    <p:sldId id="322" r:id="rId19"/>
    <p:sldId id="310" r:id="rId20"/>
    <p:sldId id="290" r:id="rId21"/>
    <p:sldId id="311" r:id="rId22"/>
    <p:sldId id="289" r:id="rId23"/>
    <p:sldId id="296" r:id="rId24"/>
    <p:sldId id="297" r:id="rId25"/>
    <p:sldId id="298" r:id="rId26"/>
    <p:sldId id="299" r:id="rId27"/>
    <p:sldId id="300" r:id="rId28"/>
    <p:sldId id="312" r:id="rId29"/>
    <p:sldId id="274" r:id="rId30"/>
    <p:sldId id="319" r:id="rId31"/>
    <p:sldId id="320" r:id="rId32"/>
    <p:sldId id="275" r:id="rId33"/>
    <p:sldId id="282" r:id="rId34"/>
    <p:sldId id="313" r:id="rId35"/>
    <p:sldId id="278" r:id="rId36"/>
    <p:sldId id="283" r:id="rId37"/>
    <p:sldId id="279" r:id="rId38"/>
    <p:sldId id="280" r:id="rId39"/>
    <p:sldId id="285" r:id="rId40"/>
    <p:sldId id="287" r:id="rId41"/>
    <p:sldId id="284" r:id="rId42"/>
    <p:sldId id="286" r:id="rId43"/>
    <p:sldId id="288" r:id="rId44"/>
    <p:sldId id="321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8B719"/>
    <a:srgbClr val="CC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53" autoAdjust="0"/>
  </p:normalViewPr>
  <p:slideViewPr>
    <p:cSldViewPr>
      <p:cViewPr>
        <p:scale>
          <a:sx n="50" d="100"/>
          <a:sy n="50" d="100"/>
        </p:scale>
        <p:origin x="-1734" y="-12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29B632-75E6-4BCA-B7BF-478E71CDE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3929E-37B0-45C7-9633-E8DDF264A79B}" type="slidenum">
              <a:rPr lang="ru-RU"/>
              <a:pPr/>
              <a:t>23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4D5CF-ED89-468C-9F1D-75FCE9D3F2B7}" type="slidenum">
              <a:rPr lang="ru-RU"/>
              <a:pPr/>
              <a:t>24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8A531-4558-4D58-97C8-E220770955F8}" type="slidenum">
              <a:rPr lang="ru-RU"/>
              <a:pPr/>
              <a:t>25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CBEDD-DDC9-43C6-8956-9086BD842A88}" type="slidenum">
              <a:rPr lang="ru-RU"/>
              <a:pPr/>
              <a:t>26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02151-4786-4E43-ABEC-615EB4D0A8F3}" type="slidenum">
              <a:rPr lang="ru-RU"/>
              <a:pPr/>
              <a:t>27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B99F-5C8C-44F8-BB9F-AED0346E6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A7248-4F79-47A9-A326-0B883466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B661-AC71-40BC-8996-BF6D43834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D4CF-94D1-4B1B-B116-22C8D5FD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789A-2B21-4F92-BD1A-0B1C77E60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DB0-D46B-49F8-B317-4DDC0384A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9040-FC73-4EA9-B9CD-66AA1B722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9CD91-5816-4F66-B291-02393DA03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8323-CD28-4E4B-97F3-6A3ECDA72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73D2-5B28-46FD-A3F4-9F16E07A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C4351-FDD2-4BBD-8B93-C5F4B71EC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92AA34-BB30-483E-A01C-191201B04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3.png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wav"/><Relationship Id="rId6" Type="http://schemas.openxmlformats.org/officeDocument/2006/relationships/image" Target="../media/image39.emf"/><Relationship Id="rId5" Type="http://schemas.openxmlformats.org/officeDocument/2006/relationships/image" Target="../media/image3.png"/><Relationship Id="rId4" Type="http://schemas.openxmlformats.org/officeDocument/2006/relationships/image" Target="../media/image38.emf"/><Relationship Id="rId9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26" Type="http://schemas.openxmlformats.org/officeDocument/2006/relationships/image" Target="../media/image62.e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7.emf"/><Relationship Id="rId7" Type="http://schemas.openxmlformats.org/officeDocument/2006/relationships/image" Target="../media/image44.w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5" Type="http://schemas.openxmlformats.org/officeDocument/2006/relationships/image" Target="../media/image61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2.emf"/><Relationship Id="rId20" Type="http://schemas.openxmlformats.org/officeDocument/2006/relationships/image" Target="../media/image56.emf"/><Relationship Id="rId1" Type="http://schemas.openxmlformats.org/officeDocument/2006/relationships/audio" Target="../media/audio25.wav"/><Relationship Id="rId6" Type="http://schemas.openxmlformats.org/officeDocument/2006/relationships/image" Target="../media/image1.gif"/><Relationship Id="rId11" Type="http://schemas.openxmlformats.org/officeDocument/2006/relationships/image" Target="../media/image47.emf"/><Relationship Id="rId24" Type="http://schemas.openxmlformats.org/officeDocument/2006/relationships/image" Target="../media/image60.emf"/><Relationship Id="rId5" Type="http://schemas.openxmlformats.org/officeDocument/2006/relationships/image" Target="../media/image43.emf"/><Relationship Id="rId15" Type="http://schemas.openxmlformats.org/officeDocument/2006/relationships/image" Target="../media/image51.emf"/><Relationship Id="rId23" Type="http://schemas.openxmlformats.org/officeDocument/2006/relationships/image" Target="../media/image59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2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Relationship Id="rId22" Type="http://schemas.openxmlformats.org/officeDocument/2006/relationships/image" Target="../media/image58.emf"/><Relationship Id="rId27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26" Type="http://schemas.openxmlformats.org/officeDocument/2006/relationships/image" Target="../media/image84.e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79.emf"/><Relationship Id="rId7" Type="http://schemas.openxmlformats.org/officeDocument/2006/relationships/image" Target="../media/image67.w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5" Type="http://schemas.openxmlformats.org/officeDocument/2006/relationships/image" Target="../media/image8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4.emf"/><Relationship Id="rId20" Type="http://schemas.openxmlformats.org/officeDocument/2006/relationships/image" Target="../media/image78.emf"/><Relationship Id="rId1" Type="http://schemas.openxmlformats.org/officeDocument/2006/relationships/audio" Target="../media/audio26.wav"/><Relationship Id="rId6" Type="http://schemas.openxmlformats.org/officeDocument/2006/relationships/image" Target="../media/image66.gif"/><Relationship Id="rId11" Type="http://schemas.openxmlformats.org/officeDocument/2006/relationships/image" Target="../media/image69.jpeg"/><Relationship Id="rId24" Type="http://schemas.openxmlformats.org/officeDocument/2006/relationships/image" Target="../media/image82.emf"/><Relationship Id="rId5" Type="http://schemas.openxmlformats.org/officeDocument/2006/relationships/image" Target="../media/image65.emf"/><Relationship Id="rId15" Type="http://schemas.openxmlformats.org/officeDocument/2006/relationships/image" Target="../media/image73.emf"/><Relationship Id="rId23" Type="http://schemas.openxmlformats.org/officeDocument/2006/relationships/image" Target="../media/image81.emf"/><Relationship Id="rId10" Type="http://schemas.openxmlformats.org/officeDocument/2006/relationships/image" Target="../media/image3.png"/><Relationship Id="rId19" Type="http://schemas.openxmlformats.org/officeDocument/2006/relationships/image" Target="../media/image77.emf"/><Relationship Id="rId4" Type="http://schemas.openxmlformats.org/officeDocument/2006/relationships/image" Target="../media/image64.emf"/><Relationship Id="rId9" Type="http://schemas.openxmlformats.org/officeDocument/2006/relationships/image" Target="../media/image68.wmf"/><Relationship Id="rId14" Type="http://schemas.openxmlformats.org/officeDocument/2006/relationships/image" Target="../media/image72.emf"/><Relationship Id="rId22" Type="http://schemas.openxmlformats.org/officeDocument/2006/relationships/image" Target="../media/image80.emf"/><Relationship Id="rId27" Type="http://schemas.openxmlformats.org/officeDocument/2006/relationships/image" Target="../media/image8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image" Target="../media/image91.emf"/><Relationship Id="rId18" Type="http://schemas.openxmlformats.org/officeDocument/2006/relationships/image" Target="../media/image96.emf"/><Relationship Id="rId26" Type="http://schemas.openxmlformats.org/officeDocument/2006/relationships/image" Target="../media/image104.e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99.emf"/><Relationship Id="rId7" Type="http://schemas.openxmlformats.org/officeDocument/2006/relationships/image" Target="../media/image68.wmf"/><Relationship Id="rId12" Type="http://schemas.openxmlformats.org/officeDocument/2006/relationships/image" Target="../media/image90.emf"/><Relationship Id="rId17" Type="http://schemas.openxmlformats.org/officeDocument/2006/relationships/image" Target="../media/image95.emf"/><Relationship Id="rId25" Type="http://schemas.openxmlformats.org/officeDocument/2006/relationships/image" Target="../media/image10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4.emf"/><Relationship Id="rId20" Type="http://schemas.openxmlformats.org/officeDocument/2006/relationships/image" Target="../media/image98.emf"/><Relationship Id="rId1" Type="http://schemas.openxmlformats.org/officeDocument/2006/relationships/audio" Target="../media/audio27.wav"/><Relationship Id="rId6" Type="http://schemas.openxmlformats.org/officeDocument/2006/relationships/image" Target="../media/image1.gif"/><Relationship Id="rId11" Type="http://schemas.openxmlformats.org/officeDocument/2006/relationships/image" Target="../media/image89.emf"/><Relationship Id="rId24" Type="http://schemas.openxmlformats.org/officeDocument/2006/relationships/image" Target="../media/image102.emf"/><Relationship Id="rId5" Type="http://schemas.openxmlformats.org/officeDocument/2006/relationships/image" Target="../media/image66.gif"/><Relationship Id="rId15" Type="http://schemas.openxmlformats.org/officeDocument/2006/relationships/image" Target="../media/image93.jpeg"/><Relationship Id="rId23" Type="http://schemas.openxmlformats.org/officeDocument/2006/relationships/image" Target="../media/image101.emf"/><Relationship Id="rId10" Type="http://schemas.openxmlformats.org/officeDocument/2006/relationships/image" Target="../media/image88.emf"/><Relationship Id="rId19" Type="http://schemas.openxmlformats.org/officeDocument/2006/relationships/image" Target="../media/image97.emf"/><Relationship Id="rId4" Type="http://schemas.openxmlformats.org/officeDocument/2006/relationships/image" Target="../media/image3.png"/><Relationship Id="rId9" Type="http://schemas.openxmlformats.org/officeDocument/2006/relationships/image" Target="../media/image87.emf"/><Relationship Id="rId14" Type="http://schemas.openxmlformats.org/officeDocument/2006/relationships/image" Target="../media/image92.emf"/><Relationship Id="rId22" Type="http://schemas.openxmlformats.org/officeDocument/2006/relationships/image" Target="../media/image10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8.wav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10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5" Type="http://schemas.openxmlformats.org/officeDocument/2006/relationships/image" Target="../media/image3.png"/><Relationship Id="rId4" Type="http://schemas.openxmlformats.org/officeDocument/2006/relationships/image" Target="../media/image10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5" Type="http://schemas.openxmlformats.org/officeDocument/2006/relationships/image" Target="../media/image3.png"/><Relationship Id="rId4" Type="http://schemas.openxmlformats.org/officeDocument/2006/relationships/image" Target="../media/image1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5" Type="http://schemas.openxmlformats.org/officeDocument/2006/relationships/image" Target="../media/image3.png"/><Relationship Id="rId4" Type="http://schemas.openxmlformats.org/officeDocument/2006/relationships/image" Target="../media/image1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5" Type="http://schemas.openxmlformats.org/officeDocument/2006/relationships/image" Target="../media/image3.png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8.wav"/><Relationship Id="rId5" Type="http://schemas.openxmlformats.org/officeDocument/2006/relationships/image" Target="../media/image3.png"/><Relationship Id="rId4" Type="http://schemas.openxmlformats.org/officeDocument/2006/relationships/image" Target="../media/image1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1.wav"/><Relationship Id="rId6" Type="http://schemas.openxmlformats.org/officeDocument/2006/relationships/image" Target="../media/image3.png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Relationship Id="rId6" Type="http://schemas.openxmlformats.org/officeDocument/2006/relationships/image" Target="../media/image3.pn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3.wav"/><Relationship Id="rId5" Type="http://schemas.openxmlformats.org/officeDocument/2006/relationships/image" Target="../media/image3.png"/><Relationship Id="rId4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4.wav"/><Relationship Id="rId6" Type="http://schemas.openxmlformats.org/officeDocument/2006/relationships/image" Target="../media/image1.gif"/><Relationship Id="rId5" Type="http://schemas.openxmlformats.org/officeDocument/2006/relationships/image" Target="../media/image41.wmf"/><Relationship Id="rId4" Type="http://schemas.openxmlformats.org/officeDocument/2006/relationships/image" Target="../media/image1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5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 Black" pitchFamily="34" charset="0"/>
              </a:rPr>
              <a:t>ПРАВИЛА</a:t>
            </a:r>
            <a:br>
              <a:rPr lang="ru-RU" sz="40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smtClean="0">
                <a:solidFill>
                  <a:schemeClr val="bg1"/>
                </a:solidFill>
                <a:latin typeface="Arial Black" pitchFamily="34" charset="0"/>
              </a:rPr>
              <a:t>пожарной безопасности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8458200"/>
            <a:ext cx="3581400" cy="228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b="1" dirty="0" smtClean="0">
              <a:solidFill>
                <a:srgbClr val="FF3300"/>
              </a:solidFill>
              <a:latin typeface="Verdana" pitchFamily="34" charset="0"/>
            </a:endParaRPr>
          </a:p>
        </p:txBody>
      </p:sp>
      <p:pic>
        <p:nvPicPr>
          <p:cNvPr id="2052" name="Picture 4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950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0800" y="4648200"/>
            <a:ext cx="895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505200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495800"/>
            <a:ext cx="1174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733800"/>
            <a:ext cx="392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19200"/>
            <a:ext cx="727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MCj02329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46856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3810000"/>
            <a:ext cx="48006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Не играй, дружок, со спичкой, </a:t>
            </a:r>
          </a:p>
          <a:p>
            <a:r>
              <a:rPr lang="ru-RU" sz="2000">
                <a:solidFill>
                  <a:schemeClr val="bg1"/>
                </a:solidFill>
              </a:rPr>
              <a:t>Помни ты, она мала,</a:t>
            </a:r>
          </a:p>
          <a:p>
            <a:r>
              <a:rPr lang="ru-RU" sz="2000">
                <a:solidFill>
                  <a:schemeClr val="bg1"/>
                </a:solidFill>
              </a:rPr>
              <a:t>Но от спички-невелички</a:t>
            </a:r>
          </a:p>
          <a:p>
            <a:r>
              <a:rPr lang="ru-RU" sz="2000">
                <a:solidFill>
                  <a:schemeClr val="bg1"/>
                </a:solidFill>
              </a:rPr>
              <a:t>Может дом сгореть дотла.</a:t>
            </a:r>
          </a:p>
          <a:p>
            <a:r>
              <a:rPr lang="ru-RU" sz="2000">
                <a:solidFill>
                  <a:schemeClr val="bg1"/>
                </a:solidFill>
              </a:rPr>
              <a:t>Младшим братьям и сестричкам</a:t>
            </a:r>
          </a:p>
          <a:p>
            <a:r>
              <a:rPr lang="ru-RU" sz="2000">
                <a:solidFill>
                  <a:schemeClr val="bg1"/>
                </a:solidFill>
              </a:rPr>
              <a:t>Дошколята говорят:</a:t>
            </a:r>
          </a:p>
          <a:p>
            <a:r>
              <a:rPr lang="ru-RU" sz="2000">
                <a:solidFill>
                  <a:schemeClr val="bg1"/>
                </a:solidFill>
              </a:rPr>
              <a:t>«Крепко помните, что спички</a:t>
            </a:r>
          </a:p>
          <a:p>
            <a:r>
              <a:rPr lang="ru-RU" sz="2000">
                <a:solidFill>
                  <a:schemeClr val="bg1"/>
                </a:solidFill>
              </a:rPr>
              <a:t>Не игрушка для ребят!» </a:t>
            </a:r>
          </a:p>
          <a:p>
            <a:r>
              <a:rPr lang="ru-RU" i="1">
                <a:solidFill>
                  <a:schemeClr val="bg1"/>
                </a:solidFill>
              </a:rPr>
              <a:t>(Б. Миротворцев)</a:t>
            </a:r>
          </a:p>
        </p:txBody>
      </p:sp>
      <p:pic>
        <p:nvPicPr>
          <p:cNvPr id="11267" name="Picture 6" descr="MPj04018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40386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MPj01748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6" fill="hold"/>
                                        <p:tgtEl>
                                          <p:spTgt spid="19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0" y="4876800"/>
            <a:ext cx="3581400" cy="1981200"/>
          </a:xfrm>
          <a:prstGeom prst="rect">
            <a:avLst/>
          </a:prstGeom>
          <a:solidFill>
            <a:srgbClr val="A8B71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1752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530225"/>
            <a:ext cx="3276600" cy="1069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Я спичек коробок нашел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И высыпал его на стол,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Хотел устроить фейерверк – </a:t>
            </a:r>
          </a:p>
        </p:txBody>
      </p:sp>
      <p:pic>
        <p:nvPicPr>
          <p:cNvPr id="430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-174625"/>
            <a:ext cx="3111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спи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1213" y="520700"/>
            <a:ext cx="5792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3" fill="hold"/>
                                        <p:tgtEl>
                                          <p:spTgt spid="4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17526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512763"/>
            <a:ext cx="3657600" cy="10699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Все полыхнуло, свет померк!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Не помню больше ничего!</a:t>
            </a:r>
          </a:p>
          <a:p>
            <a:pPr>
              <a:spcBef>
                <a:spcPct val="50000"/>
              </a:spcBef>
            </a:pPr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Лишь пламя жжет меня всего…</a:t>
            </a:r>
          </a:p>
        </p:txBody>
      </p:sp>
      <p:pic>
        <p:nvPicPr>
          <p:cNvPr id="440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2163" y="-406400"/>
            <a:ext cx="3111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4876800"/>
            <a:ext cx="3581400" cy="1981200"/>
          </a:xfrm>
          <a:prstGeom prst="rect">
            <a:avLst/>
          </a:prstGeom>
          <a:solidFill>
            <a:srgbClr val="A8B71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8" name="Picture 7" descr="ого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457200"/>
            <a:ext cx="55435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08001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  <a:latin typeface="Times New Roman" pitchFamily="18" charset="0"/>
              </a:rPr>
              <a:t>Не играй со спичками – это опасно!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4300" y="2895600"/>
            <a:ext cx="2857500" cy="2292350"/>
          </a:xfrm>
          <a:prstGeom prst="rect">
            <a:avLst/>
          </a:prstGeom>
          <a:solidFill>
            <a:schemeClr val="bg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Меня спасти едва успели,</a:t>
            </a:r>
          </a:p>
          <a:p>
            <a:r>
              <a:rPr lang="ru-RU" sz="1600">
                <a:solidFill>
                  <a:schemeClr val="accent2"/>
                </a:solidFill>
              </a:rPr>
              <a:t>А вот квартиру не сумели.</a:t>
            </a:r>
          </a:p>
          <a:p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Теперь в больнице я лежу</a:t>
            </a:r>
          </a:p>
          <a:p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И боль едва переношу.</a:t>
            </a:r>
          </a:p>
          <a:p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Хочу напомнить всем, друзья:</a:t>
            </a:r>
          </a:p>
          <a:p>
            <a:r>
              <a:rPr lang="ru-RU" sz="1600">
                <a:solidFill>
                  <a:schemeClr val="accent2"/>
                </a:solidFill>
                <a:latin typeface="Verdana" pitchFamily="34" charset="0"/>
              </a:rPr>
              <a:t>Играть со спичками нельзя!!!</a:t>
            </a:r>
          </a:p>
        </p:txBody>
      </p:sp>
      <p:pic>
        <p:nvPicPr>
          <p:cNvPr id="450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467850" y="0"/>
            <a:ext cx="3111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больн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8382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MCj02902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" y="1042988"/>
            <a:ext cx="19796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Line 12"/>
          <p:cNvSpPr>
            <a:spLocks noChangeShapeType="1"/>
          </p:cNvSpPr>
          <p:nvPr/>
        </p:nvSpPr>
        <p:spPr bwMode="auto">
          <a:xfrm flipV="1">
            <a:off x="260350" y="900113"/>
            <a:ext cx="2087563" cy="165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188913" y="827088"/>
            <a:ext cx="2276475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5" name="Picture 9" descr="aptech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85800"/>
            <a:ext cx="13398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3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audio>
          </p:childTnLst>
        </p:cTn>
      </p:par>
    </p:tnLst>
    <p:bldLst>
      <p:bldP spid="45068" grpId="0" animBg="1"/>
      <p:bldP spid="450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5715000"/>
            <a:ext cx="93726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Причиной возникновения пожара могут стать электроприборы. Грозит пожаром оставленный без присмотра включенный утюг или плитка. </a:t>
            </a:r>
          </a:p>
        </p:txBody>
      </p:sp>
      <p:pic>
        <p:nvPicPr>
          <p:cNvPr id="15363" name="Picture 4" descr="MPj043086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1600"/>
            <a:ext cx="40052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MCj039691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34000" y="914400"/>
            <a:ext cx="32289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18288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191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6" fill="hold"/>
                                        <p:tgtEl>
                                          <p:spTgt spid="21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Уходя из дома, не забывайте выключать все электроприборы.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16387" name="Picture 4" descr="MPj04308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61087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3886200" y="0"/>
            <a:ext cx="52578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3505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Ленту гладила Анюта 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И увидела подруг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Отвлеклась на три минуты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И забыла про утюг.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Тут уж дело не до шутки,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Вот что значит – три минутки: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Ленты нет, кругом угар,</a:t>
            </a:r>
          </a:p>
          <a:p>
            <a:r>
              <a:rPr lang="ru-RU" sz="2400">
                <a:solidFill>
                  <a:schemeClr val="bg1"/>
                </a:solidFill>
                <a:latin typeface="Verdana" pitchFamily="34" charset="0"/>
              </a:rPr>
              <a:t>Чуть не сделался пожар.</a:t>
            </a:r>
          </a:p>
          <a:p>
            <a:r>
              <a:rPr lang="ru-RU" sz="2000" i="1">
                <a:solidFill>
                  <a:schemeClr val="bg1"/>
                </a:solidFill>
                <a:latin typeface="Verdana" pitchFamily="34" charset="0"/>
              </a:rPr>
              <a:t>(Б. Миротворцев)</a:t>
            </a:r>
          </a:p>
        </p:txBody>
      </p:sp>
      <p:pic>
        <p:nvPicPr>
          <p:cNvPr id="17412" name="Picture 7" descr="MCj029600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49403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3429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733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7315200" y="1066800"/>
            <a:ext cx="1600200" cy="1905000"/>
          </a:xfrm>
          <a:prstGeom prst="cloudCallout">
            <a:avLst>
              <a:gd name="adj1" fmla="val -42856"/>
              <a:gd name="adj2" fmla="val 87583"/>
            </a:avLst>
          </a:prstGeom>
          <a:solidFill>
            <a:srgbClr val="C0C0C0">
              <a:alpha val="49019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1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48400"/>
            <a:ext cx="9144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Большую опасность представляют собой костры, которые люди разводят в лесу или вблизи строений. </a:t>
            </a:r>
          </a:p>
        </p:txBody>
      </p:sp>
      <p:pic>
        <p:nvPicPr>
          <p:cNvPr id="18435" name="Picture 7" descr="PICT1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2" fill="hold"/>
                                        <p:tgtEl>
                                          <p:spTgt spid="163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Люди, как правило, забывают потушить костер, и тогда раздуваемые ветром искры разлетаются на большие расстояния, образуя новые очаги возгораний.</a:t>
            </a:r>
          </a:p>
        </p:txBody>
      </p:sp>
      <p:pic>
        <p:nvPicPr>
          <p:cNvPr id="19459" name="Picture 3" descr="MPj040130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09800"/>
            <a:ext cx="54864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MPj040191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1816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05" fill="hold"/>
                                        <p:tgtEl>
                                          <p:spTgt spid="78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42038"/>
            <a:ext cx="9144000" cy="71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Когда случается пожар, на помощь приходят пожарные.</a:t>
            </a:r>
          </a:p>
        </p:txBody>
      </p:sp>
      <p:pic>
        <p:nvPicPr>
          <p:cNvPr id="665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MPj040039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6388"/>
            <a:ext cx="8686800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9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ОГОНЬ</a:t>
            </a:r>
          </a:p>
        </p:txBody>
      </p:sp>
      <p:pic>
        <p:nvPicPr>
          <p:cNvPr id="747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гон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MG_09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557338"/>
            <a:ext cx="685165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38735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" fill="hold"/>
                                        <p:tgtEl>
                                          <p:spTgt spid="74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6" fill="hold"/>
                                        <p:tgtEl>
                                          <p:spTgt spid="74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Pj040071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79588"/>
            <a:ext cx="64770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6126163"/>
            <a:ext cx="9144000" cy="7318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smtClean="0"/>
              <a:t>Пожарные одеты в специальные огнеупорные костюмы, а голову защищает каска.</a:t>
            </a:r>
          </a:p>
        </p:txBody>
      </p:sp>
      <p:pic>
        <p:nvPicPr>
          <p:cNvPr id="3994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MPj040039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527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4" fill="hold"/>
                                        <p:tgtEl>
                                          <p:spTgt spid="39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65838"/>
            <a:ext cx="9144000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Они приезжают на специальной пожарной машине, которая оснащена высокой лестницей, баком с водой и шлангом.</a:t>
            </a:r>
          </a:p>
        </p:txBody>
      </p:sp>
      <p:pic>
        <p:nvPicPr>
          <p:cNvPr id="22531" name="Picture 4" descr="MPj040267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-76200"/>
            <a:ext cx="39878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MCj042635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31242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MCj031828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10000"/>
            <a:ext cx="3654425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838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67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MMj030332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91000"/>
            <a:ext cx="20574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smtClean="0"/>
              <a:t>Быть пожарником – очень опасная и рискованная профессия.</a:t>
            </a:r>
          </a:p>
        </p:txBody>
      </p:sp>
      <p:pic>
        <p:nvPicPr>
          <p:cNvPr id="23556" name="Picture 13" descr="MPj017894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6" descr="MPj043103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50" y="0"/>
            <a:ext cx="39814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8" fill="hold"/>
                                        <p:tgtEl>
                                          <p:spTgt spid="389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CKGRD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4925" y="58738"/>
            <a:ext cx="9037638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5084763"/>
            <a:ext cx="3025775" cy="1501775"/>
          </a:xfrm>
        </p:spPr>
        <p:txBody>
          <a:bodyPr/>
          <a:lstStyle/>
          <a:p>
            <a:pPr algn="l" eaLnBrk="1" hangingPunct="1"/>
            <a:r>
              <a:rPr lang="ru-RU" sz="2000" smtClean="0"/>
              <a:t>А лисички</a:t>
            </a:r>
            <a:br>
              <a:rPr lang="ru-RU" sz="2000" smtClean="0"/>
            </a:br>
            <a:r>
              <a:rPr lang="ru-RU" sz="2000" smtClean="0"/>
              <a:t>Взяли спички,</a:t>
            </a:r>
            <a:br>
              <a:rPr lang="ru-RU" sz="2000" smtClean="0"/>
            </a:br>
            <a:r>
              <a:rPr lang="ru-RU" sz="2000" smtClean="0"/>
              <a:t>К морю синему пошли,</a:t>
            </a:r>
            <a:br>
              <a:rPr lang="ru-RU" sz="2000" smtClean="0"/>
            </a:br>
            <a:r>
              <a:rPr lang="ru-RU" sz="2000" smtClean="0"/>
              <a:t>Море синее зажгли.</a:t>
            </a:r>
          </a:p>
        </p:txBody>
      </p:sp>
      <p:pic>
        <p:nvPicPr>
          <p:cNvPr id="460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7568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MCj0192205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04813"/>
            <a:ext cx="24082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MCj034484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716338"/>
            <a:ext cx="22971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MCj0290382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005263"/>
            <a:ext cx="111283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MMj02363570000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692150"/>
            <a:ext cx="739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MMj02363570000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1700213"/>
            <a:ext cx="5762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3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j030864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1860" flipH="1">
            <a:off x="4859338" y="2492375"/>
            <a:ext cx="1195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MCj030864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71860" flipH="1">
            <a:off x="5508625" y="1916113"/>
            <a:ext cx="1195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5084763"/>
            <a:ext cx="3457575" cy="15748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Море пламенем горит,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Выбежал из моря кит: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«Эй, пожарные, бегите!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Помогите, помогите!»</a:t>
            </a:r>
          </a:p>
        </p:txBody>
      </p:sp>
      <p:sp>
        <p:nvSpPr>
          <p:cNvPr id="25605" name="AutoShape 5" descr="Крупное конфетти"/>
          <p:cNvSpPr>
            <a:spLocks noChangeArrowheads="1"/>
          </p:cNvSpPr>
          <p:nvPr/>
        </p:nvSpPr>
        <p:spPr bwMode="auto">
          <a:xfrm rot="5400000">
            <a:off x="912813" y="-473075"/>
            <a:ext cx="6597650" cy="8064500"/>
          </a:xfrm>
          <a:prstGeom prst="rtTriangle">
            <a:avLst/>
          </a:prstGeom>
          <a:pattFill prst="lgConfetti">
            <a:fgClr>
              <a:srgbClr val="0000FF"/>
            </a:fgClr>
            <a:bgClr>
              <a:schemeClr val="accent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6" name="Picture 6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908050"/>
            <a:ext cx="739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643438" y="188913"/>
            <a:ext cx="649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285273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908050"/>
            <a:ext cx="6080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420938"/>
            <a:ext cx="9525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0"/>
            <a:ext cx="692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692275" y="2060575"/>
            <a:ext cx="72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1588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365625"/>
            <a:ext cx="606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15" descr="AN00767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65460">
            <a:off x="4500563" y="1773238"/>
            <a:ext cx="42449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MCj0308649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522922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 descr="MCj0308649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3644900"/>
            <a:ext cx="13287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 descr="MCj0308649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066800" y="175260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836613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MCj030864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9250" y="1125538"/>
            <a:ext cx="1328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2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87675" y="2603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23" descr="MCj0308649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0825" y="2205038"/>
            <a:ext cx="1328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4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659563" y="188913"/>
            <a:ext cx="649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25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0825" y="54927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26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24300" y="9080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27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9750" y="3716338"/>
            <a:ext cx="1328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8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1276315" flipH="1">
            <a:off x="6227763" y="1268413"/>
            <a:ext cx="112236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29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273420" flipH="1">
            <a:off x="1871663" y="4941888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30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1273420" flipH="1">
            <a:off x="611188" y="594995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31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rot="1273420" flipH="1">
            <a:off x="1295400" y="551815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32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1273420" flipH="1">
            <a:off x="2555875" y="42926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Picture 33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273420" flipH="1">
            <a:off x="3995738" y="31416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Picture 34" descr="MCj03086490000[1]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273420" flipH="1">
            <a:off x="3203575" y="3789363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Picture 35" descr="MCj03086490000[1]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rot="1279573" flipH="1">
            <a:off x="6948488" y="908050"/>
            <a:ext cx="911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6" name="Picture 36" descr="MCj03086490000[1]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 rot="1279573" flipH="1">
            <a:off x="7596188" y="549275"/>
            <a:ext cx="911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7" fill="hold"/>
                                        <p:tgtEl>
                                          <p:spTgt spid="49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Cj030864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6463" y="1076325"/>
            <a:ext cx="115093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MCj030864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187450" y="479742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795963" y="260350"/>
            <a:ext cx="3348037" cy="1223963"/>
          </a:xfrm>
        </p:spPr>
        <p:txBody>
          <a:bodyPr/>
          <a:lstStyle/>
          <a:p>
            <a:pPr eaLnBrk="1" hangingPunct="1"/>
            <a:r>
              <a:rPr lang="ru-RU" sz="2000" smtClean="0"/>
              <a:t>Долго, долго крокодил</a:t>
            </a:r>
            <a:br>
              <a:rPr lang="ru-RU" sz="2000" smtClean="0"/>
            </a:br>
            <a:r>
              <a:rPr lang="ru-RU" sz="2000" smtClean="0"/>
              <a:t>Море синее тушил</a:t>
            </a:r>
            <a:br>
              <a:rPr lang="ru-RU" sz="2000" smtClean="0"/>
            </a:br>
            <a:r>
              <a:rPr lang="ru-RU" sz="2000" smtClean="0"/>
              <a:t>Пирогами, и блинами,</a:t>
            </a:r>
            <a:br>
              <a:rPr lang="ru-RU" sz="2000" smtClean="0"/>
            </a:br>
            <a:r>
              <a:rPr lang="ru-RU" sz="2000" smtClean="0"/>
              <a:t>И сушенными грибами!</a:t>
            </a:r>
          </a:p>
        </p:txBody>
      </p:sp>
      <p:pic>
        <p:nvPicPr>
          <p:cNvPr id="26629" name="Picture 5" descr="MMj0236269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8750" y="4292600"/>
            <a:ext cx="18732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Cj0192165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5157788"/>
            <a:ext cx="27368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7" descr="Крупное конфетти"/>
          <p:cNvSpPr>
            <a:spLocks noChangeArrowheads="1"/>
          </p:cNvSpPr>
          <p:nvPr/>
        </p:nvSpPr>
        <p:spPr bwMode="auto">
          <a:xfrm rot="5400000">
            <a:off x="-73024" y="512762"/>
            <a:ext cx="6337300" cy="5832475"/>
          </a:xfrm>
          <a:prstGeom prst="rtTriangle">
            <a:avLst/>
          </a:prstGeom>
          <a:pattFill prst="lgConfetti">
            <a:fgClr>
              <a:srgbClr val="0000FF"/>
            </a:fgClr>
            <a:bgClr>
              <a:schemeClr val="accent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2" name="Picture 8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549275"/>
            <a:ext cx="739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MCj0233552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463" y="2205038"/>
            <a:ext cx="42513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35375" y="549275"/>
            <a:ext cx="1008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16287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975" y="908050"/>
            <a:ext cx="6080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063" y="2492375"/>
            <a:ext cx="9525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Arc 14"/>
          <p:cNvSpPr>
            <a:spLocks/>
          </p:cNvSpPr>
          <p:nvPr/>
        </p:nvSpPr>
        <p:spPr bwMode="auto">
          <a:xfrm flipV="1">
            <a:off x="2627313" y="2636838"/>
            <a:ext cx="5976937" cy="2520950"/>
          </a:xfrm>
          <a:custGeom>
            <a:avLst/>
            <a:gdLst>
              <a:gd name="T0" fmla="*/ 0 w 23292"/>
              <a:gd name="T1" fmla="*/ 7703 h 21600"/>
              <a:gd name="T2" fmla="*/ 5976937 w 23292"/>
              <a:gd name="T3" fmla="*/ 2520950 h 21600"/>
              <a:gd name="T4" fmla="*/ 434182 w 23292"/>
              <a:gd name="T5" fmla="*/ 2520950 h 21600"/>
              <a:gd name="T6" fmla="*/ 0 60000 65536"/>
              <a:gd name="T7" fmla="*/ 0 60000 65536"/>
              <a:gd name="T8" fmla="*/ 0 60000 65536"/>
              <a:gd name="T9" fmla="*/ 0 w 23292"/>
              <a:gd name="T10" fmla="*/ 0 h 21600"/>
              <a:gd name="T11" fmla="*/ 23292 w 232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92" h="21600" fill="none" extrusionOk="0">
                <a:moveTo>
                  <a:pt x="0" y="66"/>
                </a:moveTo>
                <a:cubicBezTo>
                  <a:pt x="562" y="22"/>
                  <a:pt x="1127" y="-1"/>
                  <a:pt x="1692" y="0"/>
                </a:cubicBezTo>
                <a:cubicBezTo>
                  <a:pt x="13621" y="0"/>
                  <a:pt x="23292" y="9670"/>
                  <a:pt x="23292" y="21600"/>
                </a:cubicBezTo>
              </a:path>
              <a:path w="23292" h="21600" stroke="0" extrusionOk="0">
                <a:moveTo>
                  <a:pt x="0" y="66"/>
                </a:moveTo>
                <a:cubicBezTo>
                  <a:pt x="562" y="22"/>
                  <a:pt x="1127" y="-1"/>
                  <a:pt x="1692" y="0"/>
                </a:cubicBezTo>
                <a:cubicBezTo>
                  <a:pt x="13621" y="0"/>
                  <a:pt x="23292" y="9670"/>
                  <a:pt x="23292" y="21600"/>
                </a:cubicBezTo>
                <a:lnTo>
                  <a:pt x="1692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39" name="Picture 15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92275" y="3333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63713" y="1989138"/>
            <a:ext cx="72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1588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MMj0236357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292600"/>
            <a:ext cx="606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AutoShape 19"/>
          <p:cNvSpPr>
            <a:spLocks noChangeArrowheads="1"/>
          </p:cNvSpPr>
          <p:nvPr/>
        </p:nvSpPr>
        <p:spPr bwMode="auto">
          <a:xfrm rot="-5400000">
            <a:off x="5832475" y="2455863"/>
            <a:ext cx="287338" cy="360362"/>
          </a:xfrm>
          <a:prstGeom prst="flowChartDelay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2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48713" y="-45878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AutoShape 21"/>
          <p:cNvSpPr>
            <a:spLocks noChangeArrowheads="1"/>
          </p:cNvSpPr>
          <p:nvPr/>
        </p:nvSpPr>
        <p:spPr bwMode="auto">
          <a:xfrm rot="-5400000">
            <a:off x="5939631" y="5230020"/>
            <a:ext cx="288925" cy="576262"/>
          </a:xfrm>
          <a:prstGeom prst="flowChartDelay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24075" y="4868863"/>
            <a:ext cx="792163" cy="431800"/>
            <a:chOff x="1519" y="3929"/>
            <a:chExt cx="499" cy="272"/>
          </a:xfrm>
        </p:grpSpPr>
        <p:sp>
          <p:nvSpPr>
            <p:cNvPr id="26673" name="Oval 23" descr="Пробка"/>
            <p:cNvSpPr>
              <a:spLocks noChangeArrowheads="1"/>
            </p:cNvSpPr>
            <p:nvPr/>
          </p:nvSpPr>
          <p:spPr bwMode="auto">
            <a:xfrm>
              <a:off x="1519" y="3929"/>
              <a:ext cx="499" cy="272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4" name="Oval 24"/>
            <p:cNvSpPr>
              <a:spLocks noChangeArrowheads="1"/>
            </p:cNvSpPr>
            <p:nvPr/>
          </p:nvSpPr>
          <p:spPr bwMode="auto">
            <a:xfrm>
              <a:off x="1610" y="3974"/>
              <a:ext cx="272" cy="182"/>
            </a:xfrm>
            <a:prstGeom prst="ellipse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268538" y="4797425"/>
            <a:ext cx="576262" cy="576263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48" name="Group 26"/>
          <p:cNvGrpSpPr>
            <a:grpSpLocks/>
          </p:cNvGrpSpPr>
          <p:nvPr/>
        </p:nvGrpSpPr>
        <p:grpSpPr bwMode="auto">
          <a:xfrm>
            <a:off x="7164388" y="5229225"/>
            <a:ext cx="360362" cy="431800"/>
            <a:chOff x="657" y="3657"/>
            <a:chExt cx="318" cy="408"/>
          </a:xfrm>
        </p:grpSpPr>
        <p:sp>
          <p:nvSpPr>
            <p:cNvPr id="26671" name="Oval 27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2" name="AutoShape 28"/>
            <p:cNvSpPr>
              <a:spLocks noChangeArrowheads="1"/>
            </p:cNvSpPr>
            <p:nvPr/>
          </p:nvSpPr>
          <p:spPr bwMode="auto">
            <a:xfrm rot="-54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49" name="Group 29"/>
          <p:cNvGrpSpPr>
            <a:grpSpLocks/>
          </p:cNvGrpSpPr>
          <p:nvPr/>
        </p:nvGrpSpPr>
        <p:grpSpPr bwMode="auto">
          <a:xfrm>
            <a:off x="6732588" y="5300663"/>
            <a:ext cx="360362" cy="431800"/>
            <a:chOff x="657" y="3657"/>
            <a:chExt cx="318" cy="408"/>
          </a:xfrm>
        </p:grpSpPr>
        <p:sp>
          <p:nvSpPr>
            <p:cNvPr id="26669" name="Oval 30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70" name="AutoShape 31"/>
            <p:cNvSpPr>
              <a:spLocks noChangeArrowheads="1"/>
            </p:cNvSpPr>
            <p:nvPr/>
          </p:nvSpPr>
          <p:spPr bwMode="auto">
            <a:xfrm rot="-54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411413" y="4868863"/>
            <a:ext cx="360362" cy="431800"/>
            <a:chOff x="657" y="3657"/>
            <a:chExt cx="318" cy="408"/>
          </a:xfrm>
        </p:grpSpPr>
        <p:sp>
          <p:nvSpPr>
            <p:cNvPr id="26667" name="Oval 33"/>
            <p:cNvSpPr>
              <a:spLocks noChangeArrowheads="1"/>
            </p:cNvSpPr>
            <p:nvPr/>
          </p:nvSpPr>
          <p:spPr bwMode="auto">
            <a:xfrm>
              <a:off x="748" y="3748"/>
              <a:ext cx="136" cy="31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8" name="AutoShape 34"/>
            <p:cNvSpPr>
              <a:spLocks noChangeArrowheads="1"/>
            </p:cNvSpPr>
            <p:nvPr/>
          </p:nvSpPr>
          <p:spPr bwMode="auto">
            <a:xfrm rot="-5400000">
              <a:off x="725" y="3589"/>
              <a:ext cx="181" cy="318"/>
            </a:xfrm>
            <a:prstGeom prst="flowChartDelay">
              <a:avLst/>
            </a:prstGeom>
            <a:solidFill>
              <a:srgbClr val="E5762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6651" name="Picture 35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95738" y="963613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36" descr="MCj030864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9750" y="458152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37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47813" y="3357563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8" descr="MCj03086490000[1]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27313" y="220503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39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95738" y="963613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Picture 40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47813" y="112553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41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771775" y="2603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42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0825" y="206057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Picture 43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0" y="59499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44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flipH="1">
            <a:off x="611188" y="537368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Picture 45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1692275" y="414972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Picture 46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2916238" y="285273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Picture 47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2411413" y="350043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8" descr="MCj03086490000[1]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4067175" y="1612900"/>
            <a:ext cx="1225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49" descr="MCj03086490000[1]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flipH="1">
            <a:off x="3492500" y="2205038"/>
            <a:ext cx="1328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50" descr="MCj03086490000[1]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 flipH="1">
            <a:off x="5292725" y="549275"/>
            <a:ext cx="9366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7" fill="hold"/>
                                        <p:tgtEl>
                                          <p:spTgt spid="51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9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9" repeatCount="3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9" repeatCount="2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0"/>
                </p:tgtEl>
              </p:cMediaNode>
            </p:audio>
          </p:childTnLst>
        </p:cTn>
      </p:par>
    </p:tnLst>
    <p:bldLst>
      <p:bldP spid="51225" grpId="0" animBg="1"/>
      <p:bldP spid="512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5734050"/>
            <a:ext cx="3492500" cy="927100"/>
          </a:xfrm>
        </p:spPr>
        <p:txBody>
          <a:bodyPr/>
          <a:lstStyle/>
          <a:p>
            <a:pPr eaLnBrk="1" hangingPunct="1"/>
            <a:r>
              <a:rPr lang="ru-RU" sz="2000" smtClean="0"/>
              <a:t>Тушат, тушат – не потушат,</a:t>
            </a:r>
            <a:br>
              <a:rPr lang="ru-RU" sz="2000" smtClean="0"/>
            </a:br>
            <a:r>
              <a:rPr lang="ru-RU" sz="2000" smtClean="0"/>
              <a:t>Заливают – не зальют.</a:t>
            </a:r>
          </a:p>
        </p:txBody>
      </p:sp>
      <p:pic>
        <p:nvPicPr>
          <p:cNvPr id="5325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53181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Mj023626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221163"/>
            <a:ext cx="187325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 descr="Крупное конфетти"/>
          <p:cNvSpPr>
            <a:spLocks noChangeArrowheads="1"/>
          </p:cNvSpPr>
          <p:nvPr/>
        </p:nvSpPr>
        <p:spPr bwMode="auto">
          <a:xfrm rot="5400000">
            <a:off x="12701" y="427037"/>
            <a:ext cx="6597650" cy="6264275"/>
          </a:xfrm>
          <a:prstGeom prst="rtTriangle">
            <a:avLst/>
          </a:prstGeom>
          <a:pattFill prst="lgConfetti">
            <a:fgClr>
              <a:srgbClr val="0000FF"/>
            </a:fgClr>
            <a:bgClr>
              <a:schemeClr val="accent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54" name="Picture 6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49275"/>
            <a:ext cx="739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MCj023355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92675" y="1773238"/>
            <a:ext cx="42513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635375" y="836613"/>
            <a:ext cx="1008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53683">
            <a:off x="2916238" y="20605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975" y="908050"/>
            <a:ext cx="6080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75789">
            <a:off x="0" y="2781300"/>
            <a:ext cx="138271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Arc 12"/>
          <p:cNvSpPr>
            <a:spLocks/>
          </p:cNvSpPr>
          <p:nvPr/>
        </p:nvSpPr>
        <p:spPr bwMode="auto">
          <a:xfrm flipV="1">
            <a:off x="2843213" y="2636838"/>
            <a:ext cx="5718175" cy="2520950"/>
          </a:xfrm>
          <a:custGeom>
            <a:avLst/>
            <a:gdLst>
              <a:gd name="T0" fmla="*/ 0 w 22286"/>
              <a:gd name="T1" fmla="*/ 1284 h 21600"/>
              <a:gd name="T2" fmla="*/ 5718175 w 22286"/>
              <a:gd name="T3" fmla="*/ 2520950 h 21600"/>
              <a:gd name="T4" fmla="*/ 176015 w 22286"/>
              <a:gd name="T5" fmla="*/ 2520950 h 21600"/>
              <a:gd name="T6" fmla="*/ 0 60000 65536"/>
              <a:gd name="T7" fmla="*/ 0 60000 65536"/>
              <a:gd name="T8" fmla="*/ 0 60000 65536"/>
              <a:gd name="T9" fmla="*/ 0 w 22286"/>
              <a:gd name="T10" fmla="*/ 0 h 21600"/>
              <a:gd name="T11" fmla="*/ 22286 w 22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86" h="21600" fill="none" extrusionOk="0">
                <a:moveTo>
                  <a:pt x="-1" y="10"/>
                </a:moveTo>
                <a:cubicBezTo>
                  <a:pt x="228" y="3"/>
                  <a:pt x="457" y="-1"/>
                  <a:pt x="686" y="0"/>
                </a:cubicBezTo>
                <a:cubicBezTo>
                  <a:pt x="12615" y="0"/>
                  <a:pt x="22286" y="9670"/>
                  <a:pt x="22286" y="21600"/>
                </a:cubicBezTo>
              </a:path>
              <a:path w="22286" h="21600" stroke="0" extrusionOk="0">
                <a:moveTo>
                  <a:pt x="-1" y="10"/>
                </a:moveTo>
                <a:cubicBezTo>
                  <a:pt x="228" y="3"/>
                  <a:pt x="457" y="-1"/>
                  <a:pt x="686" y="0"/>
                </a:cubicBezTo>
                <a:cubicBezTo>
                  <a:pt x="12615" y="0"/>
                  <a:pt x="22286" y="9670"/>
                  <a:pt x="22286" y="21600"/>
                </a:cubicBezTo>
                <a:lnTo>
                  <a:pt x="686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7661" name="Picture 13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333375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35150" y="1628775"/>
            <a:ext cx="11525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115888"/>
            <a:ext cx="447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292600"/>
            <a:ext cx="606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AutoShape 17"/>
          <p:cNvSpPr>
            <a:spLocks noChangeArrowheads="1"/>
          </p:cNvSpPr>
          <p:nvPr/>
        </p:nvSpPr>
        <p:spPr bwMode="auto">
          <a:xfrm rot="-5400000">
            <a:off x="6048375" y="2024063"/>
            <a:ext cx="287338" cy="360362"/>
          </a:xfrm>
          <a:prstGeom prst="flowChartDelay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 rot="-1016850">
            <a:off x="1560513" y="4318000"/>
            <a:ext cx="1211262" cy="1055688"/>
          </a:xfrm>
          <a:custGeom>
            <a:avLst/>
            <a:gdLst/>
            <a:ahLst/>
            <a:cxnLst>
              <a:cxn ang="0">
                <a:pos x="695" y="468"/>
              </a:cxn>
              <a:cxn ang="0">
                <a:pos x="423" y="15"/>
              </a:cxn>
              <a:cxn ang="0">
                <a:pos x="605" y="378"/>
              </a:cxn>
              <a:cxn ang="0">
                <a:pos x="287" y="60"/>
              </a:cxn>
              <a:cxn ang="0">
                <a:pos x="605" y="468"/>
              </a:cxn>
              <a:cxn ang="0">
                <a:pos x="151" y="151"/>
              </a:cxn>
              <a:cxn ang="0">
                <a:pos x="605" y="514"/>
              </a:cxn>
              <a:cxn ang="0">
                <a:pos x="106" y="241"/>
              </a:cxn>
              <a:cxn ang="0">
                <a:pos x="559" y="559"/>
              </a:cxn>
              <a:cxn ang="0">
                <a:pos x="15" y="378"/>
              </a:cxn>
              <a:cxn ang="0">
                <a:pos x="650" y="650"/>
              </a:cxn>
              <a:cxn ang="0">
                <a:pos x="695" y="468"/>
              </a:cxn>
            </a:cxnLst>
            <a:rect l="0" t="0" r="r" b="b"/>
            <a:pathLst>
              <a:path w="763" h="665">
                <a:moveTo>
                  <a:pt x="695" y="468"/>
                </a:moveTo>
                <a:cubicBezTo>
                  <a:pt x="657" y="362"/>
                  <a:pt x="438" y="30"/>
                  <a:pt x="423" y="15"/>
                </a:cubicBezTo>
                <a:cubicBezTo>
                  <a:pt x="408" y="0"/>
                  <a:pt x="628" y="371"/>
                  <a:pt x="605" y="378"/>
                </a:cubicBezTo>
                <a:cubicBezTo>
                  <a:pt x="582" y="385"/>
                  <a:pt x="287" y="45"/>
                  <a:pt x="287" y="60"/>
                </a:cubicBezTo>
                <a:cubicBezTo>
                  <a:pt x="287" y="75"/>
                  <a:pt x="628" y="453"/>
                  <a:pt x="605" y="468"/>
                </a:cubicBezTo>
                <a:cubicBezTo>
                  <a:pt x="582" y="483"/>
                  <a:pt x="151" y="143"/>
                  <a:pt x="151" y="151"/>
                </a:cubicBezTo>
                <a:cubicBezTo>
                  <a:pt x="151" y="159"/>
                  <a:pt x="612" y="499"/>
                  <a:pt x="605" y="514"/>
                </a:cubicBezTo>
                <a:cubicBezTo>
                  <a:pt x="598" y="529"/>
                  <a:pt x="114" y="234"/>
                  <a:pt x="106" y="241"/>
                </a:cubicBezTo>
                <a:cubicBezTo>
                  <a:pt x="98" y="248"/>
                  <a:pt x="574" y="536"/>
                  <a:pt x="559" y="559"/>
                </a:cubicBezTo>
                <a:cubicBezTo>
                  <a:pt x="544" y="582"/>
                  <a:pt x="0" y="363"/>
                  <a:pt x="15" y="378"/>
                </a:cubicBezTo>
                <a:cubicBezTo>
                  <a:pt x="30" y="393"/>
                  <a:pt x="537" y="635"/>
                  <a:pt x="650" y="650"/>
                </a:cubicBezTo>
                <a:cubicBezTo>
                  <a:pt x="763" y="665"/>
                  <a:pt x="733" y="574"/>
                  <a:pt x="695" y="468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67" name="Picture 19" descr="MCj0308649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458152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MCj0308649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47813" y="3357563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21" descr="MCj0308649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1628775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 descr="MCj0308649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0200" y="404813"/>
            <a:ext cx="1328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23" descr="MCj030864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650" y="9080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24" descr="MCj030864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260350"/>
            <a:ext cx="13287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5" descr="MCj0308649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1188" y="2205038"/>
            <a:ext cx="13287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74" name="Group 26"/>
          <p:cNvGrpSpPr>
            <a:grpSpLocks/>
          </p:cNvGrpSpPr>
          <p:nvPr/>
        </p:nvGrpSpPr>
        <p:grpSpPr bwMode="auto">
          <a:xfrm>
            <a:off x="5940425" y="4724400"/>
            <a:ext cx="1008063" cy="1584325"/>
            <a:chOff x="3696" y="2750"/>
            <a:chExt cx="1182" cy="1406"/>
          </a:xfrm>
        </p:grpSpPr>
        <p:sp>
          <p:nvSpPr>
            <p:cNvPr id="27694" name="AutoShape 27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T0" fmla="*/ 992 w 21600"/>
                <a:gd name="T1" fmla="*/ 386 h 21600"/>
                <a:gd name="T2" fmla="*/ 567 w 21600"/>
                <a:gd name="T3" fmla="*/ 771 h 21600"/>
                <a:gd name="T4" fmla="*/ 142 w 21600"/>
                <a:gd name="T5" fmla="*/ 386 h 21600"/>
                <a:gd name="T6" fmla="*/ 5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511 h 21600"/>
                <a:gd name="T14" fmla="*/ 17105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6" name="Oval 28"/>
            <p:cNvSpPr>
              <a:spLocks noChangeArrowheads="1"/>
            </p:cNvSpPr>
            <p:nvPr/>
          </p:nvSpPr>
          <p:spPr bwMode="auto">
            <a:xfrm>
              <a:off x="3696" y="3249"/>
              <a:ext cx="1134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6" name="Arc 29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T0" fmla="*/ 0 w 30437"/>
                <a:gd name="T1" fmla="*/ 49 h 42425"/>
                <a:gd name="T2" fmla="*/ 421 w 30437"/>
                <a:gd name="T3" fmla="*/ 1091 h 42425"/>
                <a:gd name="T4" fmla="*/ 255 w 30437"/>
                <a:gd name="T5" fmla="*/ 555 h 42425"/>
                <a:gd name="T6" fmla="*/ 0 60000 65536"/>
                <a:gd name="T7" fmla="*/ 0 60000 65536"/>
                <a:gd name="T8" fmla="*/ 0 60000 65536"/>
                <a:gd name="T9" fmla="*/ 0 w 30437"/>
                <a:gd name="T10" fmla="*/ 0 h 42425"/>
                <a:gd name="T11" fmla="*/ 30437 w 30437"/>
                <a:gd name="T12" fmla="*/ 42425 h 42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75" name="Group 30"/>
          <p:cNvGrpSpPr>
            <a:grpSpLocks/>
          </p:cNvGrpSpPr>
          <p:nvPr/>
        </p:nvGrpSpPr>
        <p:grpSpPr bwMode="auto">
          <a:xfrm>
            <a:off x="6948488" y="4365625"/>
            <a:ext cx="935037" cy="1512888"/>
            <a:chOff x="3696" y="2750"/>
            <a:chExt cx="1182" cy="1406"/>
          </a:xfrm>
        </p:grpSpPr>
        <p:sp>
          <p:nvSpPr>
            <p:cNvPr id="27691" name="AutoShape 31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T0" fmla="*/ 992 w 21600"/>
                <a:gd name="T1" fmla="*/ 386 h 21600"/>
                <a:gd name="T2" fmla="*/ 567 w 21600"/>
                <a:gd name="T3" fmla="*/ 771 h 21600"/>
                <a:gd name="T4" fmla="*/ 142 w 21600"/>
                <a:gd name="T5" fmla="*/ 386 h 21600"/>
                <a:gd name="T6" fmla="*/ 5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511 h 21600"/>
                <a:gd name="T14" fmla="*/ 17105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0" name="Oval 32"/>
            <p:cNvSpPr>
              <a:spLocks noChangeArrowheads="1"/>
            </p:cNvSpPr>
            <p:nvPr/>
          </p:nvSpPr>
          <p:spPr bwMode="auto">
            <a:xfrm>
              <a:off x="3696" y="3249"/>
              <a:ext cx="1134" cy="2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3" name="Arc 33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T0" fmla="*/ 0 w 30437"/>
                <a:gd name="T1" fmla="*/ 49 h 42425"/>
                <a:gd name="T2" fmla="*/ 421 w 30437"/>
                <a:gd name="T3" fmla="*/ 1091 h 42425"/>
                <a:gd name="T4" fmla="*/ 255 w 30437"/>
                <a:gd name="T5" fmla="*/ 555 h 42425"/>
                <a:gd name="T6" fmla="*/ 0 60000 65536"/>
                <a:gd name="T7" fmla="*/ 0 60000 65536"/>
                <a:gd name="T8" fmla="*/ 0 60000 65536"/>
                <a:gd name="T9" fmla="*/ 0 w 30437"/>
                <a:gd name="T10" fmla="*/ 0 h 42425"/>
                <a:gd name="T11" fmla="*/ 30437 w 30437"/>
                <a:gd name="T12" fmla="*/ 42425 h 42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76" name="Group 34"/>
          <p:cNvGrpSpPr>
            <a:grpSpLocks/>
          </p:cNvGrpSpPr>
          <p:nvPr/>
        </p:nvGrpSpPr>
        <p:grpSpPr bwMode="auto">
          <a:xfrm>
            <a:off x="7885113" y="4005263"/>
            <a:ext cx="936625" cy="1512887"/>
            <a:chOff x="3696" y="2750"/>
            <a:chExt cx="1182" cy="1406"/>
          </a:xfrm>
        </p:grpSpPr>
        <p:sp>
          <p:nvSpPr>
            <p:cNvPr id="27688" name="AutoShape 35" descr="Гранит"/>
            <p:cNvSpPr>
              <a:spLocks noChangeArrowheads="1"/>
            </p:cNvSpPr>
            <p:nvPr/>
          </p:nvSpPr>
          <p:spPr bwMode="auto">
            <a:xfrm>
              <a:off x="3696" y="3385"/>
              <a:ext cx="1134" cy="771"/>
            </a:xfrm>
            <a:custGeom>
              <a:avLst/>
              <a:gdLst>
                <a:gd name="T0" fmla="*/ 992 w 21600"/>
                <a:gd name="T1" fmla="*/ 386 h 21600"/>
                <a:gd name="T2" fmla="*/ 567 w 21600"/>
                <a:gd name="T3" fmla="*/ 771 h 21600"/>
                <a:gd name="T4" fmla="*/ 142 w 21600"/>
                <a:gd name="T5" fmla="*/ 386 h 21600"/>
                <a:gd name="T6" fmla="*/ 56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5 w 21600"/>
                <a:gd name="T13" fmla="*/ 4511 h 21600"/>
                <a:gd name="T14" fmla="*/ 17105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blipFill dpi="0" rotWithShape="1">
              <a:blip r:embed="rId1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3696" y="3249"/>
              <a:ext cx="1134" cy="2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0" name="Arc 37"/>
            <p:cNvSpPr>
              <a:spLocks/>
            </p:cNvSpPr>
            <p:nvPr/>
          </p:nvSpPr>
          <p:spPr bwMode="auto">
            <a:xfrm rot="-4081398">
              <a:off x="3893" y="2644"/>
              <a:ext cx="880" cy="1091"/>
            </a:xfrm>
            <a:custGeom>
              <a:avLst/>
              <a:gdLst>
                <a:gd name="T0" fmla="*/ 0 w 30437"/>
                <a:gd name="T1" fmla="*/ 49 h 42425"/>
                <a:gd name="T2" fmla="*/ 421 w 30437"/>
                <a:gd name="T3" fmla="*/ 1091 h 42425"/>
                <a:gd name="T4" fmla="*/ 255 w 30437"/>
                <a:gd name="T5" fmla="*/ 555 h 42425"/>
                <a:gd name="T6" fmla="*/ 0 60000 65536"/>
                <a:gd name="T7" fmla="*/ 0 60000 65536"/>
                <a:gd name="T8" fmla="*/ 0 60000 65536"/>
                <a:gd name="T9" fmla="*/ 0 w 30437"/>
                <a:gd name="T10" fmla="*/ 0 h 42425"/>
                <a:gd name="T11" fmla="*/ 30437 w 30437"/>
                <a:gd name="T12" fmla="*/ 42425 h 42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37" h="42425" fill="none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</a:path>
                <a:path w="30437" h="42425" stroke="0" extrusionOk="0">
                  <a:moveTo>
                    <a:pt x="0" y="1890"/>
                  </a:moveTo>
                  <a:cubicBezTo>
                    <a:pt x="2779" y="644"/>
                    <a:pt x="5791" y="-1"/>
                    <a:pt x="8837" y="0"/>
                  </a:cubicBezTo>
                  <a:cubicBezTo>
                    <a:pt x="20766" y="0"/>
                    <a:pt x="30437" y="9670"/>
                    <a:pt x="30437" y="21600"/>
                  </a:cubicBezTo>
                  <a:cubicBezTo>
                    <a:pt x="30437" y="31320"/>
                    <a:pt x="23943" y="39843"/>
                    <a:pt x="14571" y="42424"/>
                  </a:cubicBezTo>
                  <a:lnTo>
                    <a:pt x="883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7677" name="Picture 38" descr="MCj03086490000[1]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5146675" y="904875"/>
            <a:ext cx="1244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9" descr="MCj0308649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flipH="1">
            <a:off x="1619250" y="4581525"/>
            <a:ext cx="14335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40" descr="MCj03086490000[1]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25950" y="777875"/>
            <a:ext cx="14335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41" descr="MCj03086490000[1]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430213" y="5764213"/>
            <a:ext cx="14335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42" descr="MCj03086490000[1]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1041400" y="5187950"/>
            <a:ext cx="14335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43" descr="MCj03086490000[1]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flipH="1">
            <a:off x="2124075" y="3933825"/>
            <a:ext cx="13700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44" descr="MCj03086490000[1]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 flipH="1">
            <a:off x="3346450" y="2667000"/>
            <a:ext cx="14335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4" name="Picture 45" descr="MCj03086490000[1]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2841625" y="3314700"/>
            <a:ext cx="13700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5" name="Picture 46" descr="MCj03086490000[1]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4497388" y="1435100"/>
            <a:ext cx="13255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6" name="Picture 47" descr="MCj03086490000[1]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3922713" y="2019300"/>
            <a:ext cx="12969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7" name="Picture 48" descr="MCj03086490000[1]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 flipH="1">
            <a:off x="5722938" y="396875"/>
            <a:ext cx="10096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" fill="hold"/>
                                        <p:tgtEl>
                                          <p:spTgt spid="53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54638"/>
            <a:ext cx="4105275" cy="1314450"/>
          </a:xfrm>
        </p:spPr>
        <p:txBody>
          <a:bodyPr/>
          <a:lstStyle/>
          <a:p>
            <a:pPr eaLnBrk="1" hangingPunct="1"/>
            <a:r>
              <a:rPr lang="ru-RU" sz="1800" smtClean="0"/>
              <a:t>Тут бабочка прилетала,</a:t>
            </a:r>
            <a:br>
              <a:rPr lang="ru-RU" sz="1800" smtClean="0"/>
            </a:br>
            <a:r>
              <a:rPr lang="ru-RU" sz="1800" smtClean="0"/>
              <a:t>Крылышками помахала,</a:t>
            </a:r>
            <a:br>
              <a:rPr lang="ru-RU" sz="1800" smtClean="0"/>
            </a:br>
            <a:r>
              <a:rPr lang="ru-RU" sz="1800" smtClean="0"/>
              <a:t>Стало море потухать – </a:t>
            </a:r>
            <a:br>
              <a:rPr lang="ru-RU" sz="1800" smtClean="0"/>
            </a:br>
            <a:r>
              <a:rPr lang="ru-RU" sz="1800" smtClean="0"/>
              <a:t>И потухло.</a:t>
            </a:r>
          </a:p>
        </p:txBody>
      </p:sp>
      <p:pic>
        <p:nvPicPr>
          <p:cNvPr id="28675" name="Picture 3" descr="BCKGRD44"/>
          <p:cNvPicPr>
            <a:picLocks noChangeAspect="1" noChangeArrowheads="1"/>
          </p:cNvPicPr>
          <p:nvPr/>
        </p:nvPicPr>
        <p:blipFill>
          <a:blip r:embed="rId4"/>
          <a:srcRect t="8904" b="10773"/>
          <a:stretch>
            <a:fillRect/>
          </a:stretch>
        </p:blipFill>
        <p:spPr bwMode="auto">
          <a:xfrm>
            <a:off x="0" y="2603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636838"/>
            <a:ext cx="712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565400"/>
            <a:ext cx="606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75688" y="-45878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AN00899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44658">
            <a:off x="1602582" y="637381"/>
            <a:ext cx="21526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55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path" presetSubtype="0" repeatCount="2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125 0.13542 C -0.02083 0.09375 -0.0467 0.02269 -0.03264 -0.04861 C -0.02535 -0.07338 -0.01597 -0.09745 -0.00208 -0.11713 C 0.00747 -0.06088 0.04063 -0.00949 0.09028 0.02269 C 0.09028 -0.04606 0.12813 -0.1125 0.19202 -0.1419 C 0.21337 -0.15417 0.23681 -0.1588 0.26042 -0.16134 C 0.22483 -0.11968 0.2059 -0.06088 0.21337 0.00046 C 0.26493 -0.04352 0.33837 -0.0537 0.40209 -0.02176 C 0.42344 -0.01204 0.44479 0.00556 0.4592 0.02269 C 0.40452 0.01782 0.34792 0.03958 0.30764 0.08403 C 0.37118 0.09884 0.4257 0.15046 0.44219 0.22153 C 0.44705 0.24583 0.44705 0.2706 0.44219 0.29468 C 0.41129 0.24838 0.35972 0.21644 0.30278 0.21157 C 0.3316 0.27315 0.32396 0.34884 0.28177 0.40556 C 0.26493 0.42523 0.24618 0.44213 0.22483 0.45208 C 0.24167 0.39792 0.23212 0.33657 0.20139 0.2875 C 0.17309 0.34884 0.11163 0.39051 0.04063 0.39051 C 0.01493 0.39051 -0.00903 0.38588 -0.03038 0.37569 C 0.02188 0.35602 0.06198 0.30972 0.0809 0.25301 C 0.01493 0.26806 -0.05364 0.24583 -0.09861 0.18935 C -0.11528 0.16736 -0.12465 0.14537 -0.13142 0.1206 C -0.08455 0.15232 -0.02291 0.15764 0.03125 0.13542 Z " pathEditMode="relative" rAng="0" ptsTypes="ffffffffffffffffffffff">
                                      <p:cBhvr>
                                        <p:cTn id="8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Часто при пожаре страдают люди, поэтому вызывают скорую помощь. Врачи осматривают больных на месте или сразу везут в больницу.</a:t>
            </a:r>
          </a:p>
        </p:txBody>
      </p:sp>
      <p:pic>
        <p:nvPicPr>
          <p:cNvPr id="29699" name="Picture 4" descr="MPj02277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674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MCj042622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433763"/>
            <a:ext cx="3733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5" fill="hold"/>
                                        <p:tgtEl>
                                          <p:spTgt spid="686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400" smtClean="0"/>
              <a:t>Запомните правила, которые помогут вам избежать несчастья:</a:t>
            </a:r>
          </a:p>
          <a:p>
            <a:pPr marL="609600" indent="-609600" eaLnBrk="1" hangingPunct="1">
              <a:buFontTx/>
              <a:buNone/>
            </a:pPr>
            <a:r>
              <a:rPr lang="ru-RU" sz="2400" smtClean="0">
                <a:solidFill>
                  <a:srgbClr val="FF3300"/>
                </a:solidFill>
              </a:rPr>
              <a:t>1.</a:t>
            </a:r>
            <a:r>
              <a:rPr lang="ru-RU" sz="2400" smtClean="0"/>
              <a:t>   </a:t>
            </a:r>
            <a:r>
              <a:rPr lang="ru-RU" sz="2400" smtClean="0">
                <a:solidFill>
                  <a:srgbClr val="FF3300"/>
                </a:solidFill>
              </a:rPr>
              <a:t>Не балуйся с источниками огня (спичками, свечками, зажигалками) – это основная причина пожара.</a:t>
            </a:r>
          </a:p>
        </p:txBody>
      </p:sp>
      <p:pic>
        <p:nvPicPr>
          <p:cNvPr id="30723" name="Picture 6" descr="MPj04092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54102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MPj01748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574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8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89638"/>
            <a:ext cx="9144000" cy="868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Огонь – давний друг человека.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С его помощью совершается много полезных дел</a:t>
            </a:r>
          </a:p>
        </p:txBody>
      </p:sp>
      <p:pic>
        <p:nvPicPr>
          <p:cNvPr id="4099" name="Picture 4" descr="MPj040942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52400"/>
            <a:ext cx="86614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5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FF3300"/>
                </a:solidFill>
              </a:rPr>
              <a:t>2.   Уходя из дома, не забывай выключать электроприборы</a:t>
            </a:r>
          </a:p>
        </p:txBody>
      </p:sp>
      <p:pic>
        <p:nvPicPr>
          <p:cNvPr id="31747" name="Picture 5" descr="MPj040705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43000"/>
            <a:ext cx="59959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MPj040050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2888"/>
            <a:ext cx="3259138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" fill="hold"/>
                                        <p:tgtEl>
                                          <p:spTgt spid="75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FF3300"/>
                </a:solidFill>
              </a:rPr>
              <a:t>3.   Ни в коем случае не зажигай без взрослых фейерверки, свечи или бенгальские огни.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FF3300"/>
              </a:solidFill>
            </a:endParaRPr>
          </a:p>
        </p:txBody>
      </p:sp>
      <p:pic>
        <p:nvPicPr>
          <p:cNvPr id="32771" name="Picture 3" descr="MPj041005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68600"/>
            <a:ext cx="4089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MPj042766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1143000"/>
            <a:ext cx="5511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4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В случае возникновения пожара</a:t>
            </a:r>
            <a:r>
              <a:rPr lang="ru-RU" sz="2000" b="1" smtClean="0"/>
              <a:t>,</a:t>
            </a:r>
            <a:r>
              <a:rPr lang="ru-RU" sz="2000" smtClean="0"/>
              <a:t> нужно действовать следующим образом: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FF3300"/>
                </a:solidFill>
              </a:rPr>
              <a:t>1. Обнаружив пожар, позвони в пожарную службу по номеру -    </a:t>
            </a:r>
            <a:r>
              <a:rPr lang="ru-RU" b="1" smtClean="0">
                <a:solidFill>
                  <a:srgbClr val="FF3300"/>
                </a:solidFill>
              </a:rPr>
              <a:t>01</a:t>
            </a:r>
          </a:p>
        </p:txBody>
      </p:sp>
      <p:pic>
        <p:nvPicPr>
          <p:cNvPr id="33795" name="Picture 4" descr="fires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6388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33400" y="2362200"/>
            <a:ext cx="7620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01</a:t>
            </a:r>
          </a:p>
        </p:txBody>
      </p:sp>
      <p:pic>
        <p:nvPicPr>
          <p:cNvPr id="33797" name="Picture 6" descr="answer_mach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622675"/>
            <a:ext cx="33528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7010400" y="3733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3300"/>
                </a:solidFill>
              </a:rPr>
              <a:t>01</a:t>
            </a:r>
          </a:p>
        </p:txBody>
      </p:sp>
      <p:pic>
        <p:nvPicPr>
          <p:cNvPr id="2458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8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MPj040046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6950" y="76200"/>
            <a:ext cx="433705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53000"/>
            <a:ext cx="3962400" cy="427038"/>
          </a:xfrm>
        </p:spPr>
        <p:txBody>
          <a:bodyPr/>
          <a:lstStyle/>
          <a:p>
            <a:pPr eaLnBrk="1" hangingPunct="1"/>
            <a:r>
              <a:rPr lang="ru-RU" sz="2000" i="1" smtClean="0">
                <a:solidFill>
                  <a:schemeClr val="bg1"/>
                </a:solidFill>
              </a:rPr>
              <a:t>Маршак С. «</a:t>
            </a:r>
            <a:r>
              <a:rPr lang="ru-RU" sz="1800" i="1" smtClean="0">
                <a:solidFill>
                  <a:schemeClr val="bg1"/>
                </a:solidFill>
              </a:rPr>
              <a:t>Пожар</a:t>
            </a:r>
            <a:r>
              <a:rPr lang="ru-RU" sz="2000" i="1" smtClean="0">
                <a:solidFill>
                  <a:schemeClr val="bg1"/>
                </a:solidFill>
              </a:rPr>
              <a:t>»</a:t>
            </a:r>
            <a:br>
              <a:rPr lang="ru-RU" sz="2000" i="1" smtClean="0">
                <a:solidFill>
                  <a:schemeClr val="bg1"/>
                </a:solidFill>
              </a:rPr>
            </a:br>
            <a:endParaRPr lang="ru-RU" sz="2000" i="1" smtClean="0">
              <a:solidFill>
                <a:schemeClr val="bg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4038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Теперь не надо каланчи,</a:t>
            </a:r>
          </a:p>
          <a:p>
            <a:r>
              <a:rPr lang="ru-RU" sz="2800">
                <a:solidFill>
                  <a:schemeClr val="bg1"/>
                </a:solidFill>
              </a:rPr>
              <a:t>Звони по телефону</a:t>
            </a:r>
          </a:p>
          <a:p>
            <a:r>
              <a:rPr lang="ru-RU" sz="2800">
                <a:solidFill>
                  <a:schemeClr val="bg1"/>
                </a:solidFill>
              </a:rPr>
              <a:t>И о пожаре сообщи</a:t>
            </a:r>
          </a:p>
          <a:p>
            <a:r>
              <a:rPr lang="ru-RU" sz="2800">
                <a:solidFill>
                  <a:schemeClr val="bg1"/>
                </a:solidFill>
              </a:rPr>
              <a:t>Ближайшему району.</a:t>
            </a:r>
          </a:p>
          <a:p>
            <a:r>
              <a:rPr lang="ru-RU" sz="2800">
                <a:solidFill>
                  <a:schemeClr val="bg1"/>
                </a:solidFill>
              </a:rPr>
              <a:t>Пусть помнит каждый гражданин</a:t>
            </a:r>
          </a:p>
          <a:p>
            <a:r>
              <a:rPr lang="ru-RU" sz="2800">
                <a:solidFill>
                  <a:schemeClr val="bg1"/>
                </a:solidFill>
              </a:rPr>
              <a:t>Пожарный номер </a:t>
            </a:r>
            <a:r>
              <a:rPr lang="ru-RU" sz="2800" b="1">
                <a:solidFill>
                  <a:srgbClr val="FF3300"/>
                </a:solidFill>
              </a:rPr>
              <a:t>01</a:t>
            </a:r>
            <a:r>
              <a:rPr lang="ru-RU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26525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9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3300"/>
                </a:solidFill>
              </a:rPr>
              <a:t>2. Позвонив пожарным, ты должен четко сказать свою фамилию и адрес, а также  объяснить, что и где горит.</a:t>
            </a:r>
            <a:br>
              <a:rPr lang="ru-RU" sz="2400" smtClean="0">
                <a:solidFill>
                  <a:srgbClr val="FF3300"/>
                </a:solidFill>
              </a:rPr>
            </a:br>
            <a:endParaRPr lang="ru-RU" sz="2400" smtClean="0">
              <a:solidFill>
                <a:srgbClr val="FF3300"/>
              </a:solidFill>
            </a:endParaRPr>
          </a:p>
        </p:txBody>
      </p:sp>
      <p:pic>
        <p:nvPicPr>
          <p:cNvPr id="35843" name="Picture 6" descr="000803_1070_931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73163"/>
            <a:ext cx="7713663" cy="56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69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3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3. Предупреди о пожаре соседей, если необходимо, они помогут тебе вызвать пожарных.</a:t>
            </a:r>
            <a:br>
              <a:rPr lang="ru-RU" sz="2400" smtClean="0">
                <a:solidFill>
                  <a:srgbClr val="FF3300"/>
                </a:solidFill>
              </a:rPr>
            </a:br>
            <a:endParaRPr lang="ru-RU" sz="2400" smtClean="0">
              <a:solidFill>
                <a:srgbClr val="FF3300"/>
              </a:solidFill>
            </a:endParaRPr>
          </a:p>
        </p:txBody>
      </p:sp>
      <p:pic>
        <p:nvPicPr>
          <p:cNvPr id="276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MPj040733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158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пожарн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4. При пожаре нельзя прятаться под кровать, в шкаф, под ванну – лучше совсем убежать из квартиры или из дома.</a:t>
            </a:r>
          </a:p>
        </p:txBody>
      </p:sp>
      <p:pic>
        <p:nvPicPr>
          <p:cNvPr id="37891" name="Picture 7" descr="ооо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3152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3300"/>
                </a:solidFill>
              </a:rPr>
              <a:t>5. Помни: дым гораздо опаснее огня. Если чувствуешь, что задыхаешься, закрой нос и рот мокрой тряпкой, ляг на пол и ползи к выходу – внизу дыма меньше.</a:t>
            </a:r>
          </a:p>
        </p:txBody>
      </p:sp>
      <p:pic>
        <p:nvPicPr>
          <p:cNvPr id="38915" name="Picture 5" descr="MPj040130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201988"/>
            <a:ext cx="54864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ды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5486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0" fill="hold"/>
                                        <p:tgtEl>
                                          <p:spTgt spid="286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3300"/>
                </a:solidFill>
              </a:rPr>
              <a:t>6. Ожидая приезда пожарных, старайся сохранять спокойствие: тебя обязательно спасут.</a:t>
            </a:r>
            <a:br>
              <a:rPr lang="ru-RU" sz="2400" smtClean="0">
                <a:solidFill>
                  <a:srgbClr val="FF3300"/>
                </a:solidFill>
              </a:rPr>
            </a:br>
            <a:endParaRPr lang="ru-RU" sz="2400" smtClean="0">
              <a:solidFill>
                <a:srgbClr val="FF3300"/>
              </a:solidFill>
            </a:endParaRPr>
          </a:p>
        </p:txBody>
      </p:sp>
      <p:pic>
        <p:nvPicPr>
          <p:cNvPr id="297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MPj040963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1168400"/>
            <a:ext cx="37957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MPj043178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143000"/>
            <a:ext cx="38115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3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1. Назовите номер телефона для сообщения о пожаре?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а) “02”;   б) “01”;    в) “ОЗ”;   г) “04”.</a:t>
            </a:r>
          </a:p>
        </p:txBody>
      </p:sp>
      <p:pic>
        <p:nvPicPr>
          <p:cNvPr id="40963" name="Picture 9" descr="MPj03961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705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5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MPj0424296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04800"/>
            <a:ext cx="8458200" cy="5575300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6181725"/>
            <a:ext cx="929640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/>
              <a:t>Огонь верно служит людям в повседневном быту и на производстве</a:t>
            </a:r>
          </a:p>
        </p:txBody>
      </p:sp>
      <p:pic>
        <p:nvPicPr>
          <p:cNvPr id="4096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6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170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2. Как называют людей, которые тушат пожары?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а) пожарные;        в) водоносы;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б) погорельцы;     г) тушильщики</a:t>
            </a:r>
          </a:p>
        </p:txBody>
      </p:sp>
      <p:pic>
        <p:nvPicPr>
          <p:cNvPr id="41987" name="Picture 4" descr="fire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5334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Flame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029200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" fill="hold"/>
                                        <p:tgtEl>
                                          <p:spTgt spid="368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3. Назовите средство пожаротушения, которым можно воспользоваться?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а) газовый баллон;    в) бензин;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б) огнетушитель;        г) сухая трава.</a:t>
            </a:r>
          </a:p>
        </p:txBody>
      </p:sp>
      <p:pic>
        <p:nvPicPr>
          <p:cNvPr id="43011" name="Picture 7" descr="MCj02873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572000"/>
            <a:ext cx="152558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8" descr="MPj017543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90800"/>
            <a:ext cx="2457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9" descr="extinguish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190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026525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8" fill="hold"/>
                                        <p:tgtEl>
                                          <p:spTgt spid="33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4. Отчего чаще всего страдают люди при пожаре?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а) от огня и дыма;   в) от воды;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б) от яркого света;   г) от потока свежего воздуха </a:t>
            </a:r>
          </a:p>
        </p:txBody>
      </p:sp>
      <p:pic>
        <p:nvPicPr>
          <p:cNvPr id="44035" name="Picture 6" descr="MCj02328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275138"/>
            <a:ext cx="31242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7"/>
          <p:cNvSpPr>
            <a:spLocks noChangeArrowheads="1"/>
          </p:cNvSpPr>
          <p:nvPr/>
        </p:nvSpPr>
        <p:spPr bwMode="auto">
          <a:xfrm flipH="1">
            <a:off x="6324600" y="2438400"/>
            <a:ext cx="1905000" cy="2133600"/>
          </a:xfrm>
          <a:prstGeom prst="cloudCallout">
            <a:avLst>
              <a:gd name="adj1" fmla="val 73917"/>
              <a:gd name="adj2" fmla="val 77824"/>
            </a:avLst>
          </a:prstGeom>
          <a:solidFill>
            <a:srgbClr val="C0C0C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4037" name="Picture 8" descr="house_f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6858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1" fill="hold"/>
                                        <p:tgtEl>
                                          <p:spTgt spid="35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1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Назовите поджигателей из стихотворения К. Чуковского “Путаница”: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а) крысы;          в) лисички;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б) волки;           г) бараны.</a:t>
            </a:r>
          </a:p>
        </p:txBody>
      </p:sp>
      <p:pic>
        <p:nvPicPr>
          <p:cNvPr id="3789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6858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BCKGRD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90638" y="2209800"/>
            <a:ext cx="6176962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MCj029038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5257800"/>
            <a:ext cx="111283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981200"/>
            <a:ext cx="7397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MMj0236357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514600"/>
            <a:ext cx="5762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26670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  <a:latin typeface="Arial Black" pitchFamily="34" charset="0"/>
              </a:rPr>
              <a:t>КОНЕЦ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5181600"/>
            <a:ext cx="2590800" cy="563563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FF3300"/>
              </a:solidFill>
            </a:endParaRPr>
          </a:p>
        </p:txBody>
      </p:sp>
      <p:pic>
        <p:nvPicPr>
          <p:cNvPr id="46084" name="Picture 5" descr="MPj039939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381000"/>
            <a:ext cx="437038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1143000" y="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  <a:latin typeface="Verdana" pitchFamily="34" charset="0"/>
              </a:rPr>
              <a:t>БУДЬ ОСТОРОЖЕН С ОГНЕМ!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1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37238"/>
            <a:ext cx="9144000" cy="1020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Но иногда случается, что из верного друга огонь превращается в беспощадного недруга, уничтожающего все на своем пути</a:t>
            </a:r>
          </a:p>
        </p:txBody>
      </p:sp>
      <p:pic>
        <p:nvPicPr>
          <p:cNvPr id="6147" name="Picture 7" descr="MPj04000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11388"/>
            <a:ext cx="54864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о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3500"/>
            <a:ext cx="5105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5" fill="hold"/>
                                        <p:tgtEl>
                                          <p:spTgt spid="13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Pj040733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41588"/>
            <a:ext cx="647700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365125"/>
            <a:ext cx="32766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Да, огонь бывает разный,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Бледно-желтый, ярко-красный,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Синий или золотой,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Огонь добрый, огонь злой.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Злой огонь - огонь пожара,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Злой огонь - огонь войны.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От безжалостного жара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Дни темны, поля черны.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Жители земного шара,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Граждане любой страны,</a:t>
            </a:r>
          </a:p>
          <a:p>
            <a:r>
              <a:rPr lang="ru-RU" sz="2000">
                <a:solidFill>
                  <a:schemeClr val="bg1"/>
                </a:solidFill>
                <a:latin typeface="Verdana" pitchFamily="34" charset="0"/>
              </a:rPr>
              <a:t>Злой огонь гасить должны.</a:t>
            </a:r>
          </a:p>
        </p:txBody>
      </p:sp>
      <p:pic>
        <p:nvPicPr>
          <p:cNvPr id="14348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1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9144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Очень опасна разбушевавшаяся огненная стихия – ПОЖАР. При пожаре сгорают вещи, квартиры, дома, леса, а главное – гибнут люди. Как же возникают пожары? </a:t>
            </a:r>
          </a:p>
        </p:txBody>
      </p:sp>
      <p:pic>
        <p:nvPicPr>
          <p:cNvPr id="8195" name="Picture 9" descr="MPj040747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49225"/>
            <a:ext cx="8351837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15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Пожары часто происходят по вине людей. Неловкое обращение с огнем – и возник пожар!</a:t>
            </a:r>
          </a:p>
        </p:txBody>
      </p:sp>
      <p:pic>
        <p:nvPicPr>
          <p:cNvPr id="9219" name="Picture 5" descr="MPj04026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"/>
            <a:ext cx="5715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5" descr="MPj038534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85800"/>
            <a:ext cx="33194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2" fill="hold"/>
                                        <p:tgtEl>
                                          <p:spTgt spid="17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9220200" cy="102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Спички – наши друзья и помощники. Но их нельзя зажигать и бросать ради забавы. Тогда они превращаются в злейшего врага человека.</a:t>
            </a:r>
          </a:p>
        </p:txBody>
      </p:sp>
      <p:pic>
        <p:nvPicPr>
          <p:cNvPr id="10243" name="Picture 5" descr="MPj040187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97025"/>
            <a:ext cx="606583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MPj0400023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2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5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878</Words>
  <Application>Microsoft PowerPoint</Application>
  <PresentationFormat>Экран (4:3)</PresentationFormat>
  <Paragraphs>108</Paragraphs>
  <Slides>44</Slides>
  <Notes>5</Notes>
  <HiddenSlides>0</HiddenSlides>
  <MMClips>45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ПРАВИЛА пожарной безопасности</vt:lpstr>
      <vt:lpstr>ОГОНЬ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 играй со спичками – это опасно!</vt:lpstr>
      <vt:lpstr>Не играй со спичками – это опасно!</vt:lpstr>
      <vt:lpstr>Не играй со спичками – это опасно!</vt:lpstr>
      <vt:lpstr>Слайд 14</vt:lpstr>
      <vt:lpstr>Слайд 15</vt:lpstr>
      <vt:lpstr>Слайд 16</vt:lpstr>
      <vt:lpstr>Слайд 17</vt:lpstr>
      <vt:lpstr>Слайд 18</vt:lpstr>
      <vt:lpstr>Слайд 19</vt:lpstr>
      <vt:lpstr>Пожарные одеты в специальные огнеупорные костюмы, а голову защищает каска.</vt:lpstr>
      <vt:lpstr>Слайд 21</vt:lpstr>
      <vt:lpstr>Быть пожарником – очень опасная и рискованная профессия.</vt:lpstr>
      <vt:lpstr>А лисички Взяли спички, К морю синему пошли, Море синее зажгли.</vt:lpstr>
      <vt:lpstr>Море пламенем горит, Выбежал из моря кит: «Эй, пожарные, бегите! Помогите, помогите!»</vt:lpstr>
      <vt:lpstr>Долго, долго крокодил Море синее тушил Пирогами, и блинами, И сушенными грибами!</vt:lpstr>
      <vt:lpstr>Тушат, тушат – не потушат, Заливают – не зальют.</vt:lpstr>
      <vt:lpstr>Тут бабочка прилетала, Крылышками помахала, Стало море потухать –  И потухло.</vt:lpstr>
      <vt:lpstr>Слайд 28</vt:lpstr>
      <vt:lpstr>Слайд 29</vt:lpstr>
      <vt:lpstr>Слайд 30</vt:lpstr>
      <vt:lpstr>Слайд 31</vt:lpstr>
      <vt:lpstr>Слайд 32</vt:lpstr>
      <vt:lpstr>Маршак С. «Пожар» </vt:lpstr>
      <vt:lpstr>Слайд 34</vt:lpstr>
      <vt:lpstr>3. Предупреди о пожаре соседей, если необходимо, они помогут тебе вызвать пожарных. </vt:lpstr>
      <vt:lpstr>4. При пожаре нельзя прятаться под кровать, в шкаф, под ванну – лучше совсем убежать из квартиры или из дома.</vt:lpstr>
      <vt:lpstr>5. Помни: дым гораздо опаснее огня. Если чувствуешь, что задыхаешься, закрой нос и рот мокрой тряпкой, ляг на пол и ползи к выходу – внизу дыма меньше.</vt:lpstr>
      <vt:lpstr>6. Ожидая приезда пожарных, старайся сохранять спокойствие: тебя обязательно спасут. </vt:lpstr>
      <vt:lpstr>Слайд 39</vt:lpstr>
      <vt:lpstr>Слайд 40</vt:lpstr>
      <vt:lpstr>Слайд 41</vt:lpstr>
      <vt:lpstr>Слайд 42</vt:lpstr>
      <vt:lpstr>Слайд 43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Мамурков</dc:creator>
  <cp:lastModifiedBy>Мамурков</cp:lastModifiedBy>
  <cp:revision>33</cp:revision>
  <cp:lastPrinted>1601-01-01T00:00:00Z</cp:lastPrinted>
  <dcterms:created xsi:type="dcterms:W3CDTF">1601-01-01T00:00:00Z</dcterms:created>
  <dcterms:modified xsi:type="dcterms:W3CDTF">2013-09-20T08:00:19Z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